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71" r:id="rId6"/>
    <p:sldId id="272" r:id="rId7"/>
    <p:sldId id="260" r:id="rId8"/>
    <p:sldId id="264" r:id="rId9"/>
    <p:sldId id="273" r:id="rId10"/>
    <p:sldId id="265" r:id="rId11"/>
    <p:sldId id="26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67" r:id="rId23"/>
    <p:sldId id="284" r:id="rId24"/>
    <p:sldId id="268" r:id="rId25"/>
    <p:sldId id="285" r:id="rId26"/>
    <p:sldId id="286" r:id="rId27"/>
    <p:sldId id="287" r:id="rId28"/>
    <p:sldId id="288" r:id="rId29"/>
    <p:sldId id="289" r:id="rId30"/>
    <p:sldId id="269" r:id="rId31"/>
    <p:sldId id="27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DCD"/>
    <a:srgbClr val="D57E7E"/>
    <a:srgbClr val="FFAB73"/>
    <a:srgbClr val="FBC6A4"/>
    <a:srgbClr val="A0937D"/>
    <a:srgbClr val="316B83"/>
    <a:srgbClr val="9D9D9D"/>
    <a:srgbClr val="FFB344"/>
    <a:srgbClr val="FFE1AF"/>
    <a:srgbClr val="F9C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566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7E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LayoutNet</a:t>
            </a:r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논문 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4026083"/>
            <a:ext cx="35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2021. 09. 28</a:t>
            </a:r>
          </a:p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 </a:t>
            </a:r>
            <a:r>
              <a:rPr lang="ko-KR" altLang="en-US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92401" y="3546674"/>
            <a:ext cx="27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24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A2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FB2552-FBF9-4635-9759-851E12351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2E0083-0DB2-4BBD-A98A-3EDE7130B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502A36-E1E8-4E34-A96A-3BB957FB6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211674-E1C0-4439-B4A2-9A6CF78E8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FF9C3A-8658-4129-8C16-89846491A151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E8C49-D5B5-4962-BDE5-0B240B660598}"/>
              </a:ext>
            </a:extLst>
          </p:cNvPr>
          <p:cNvSpPr txBox="1"/>
          <p:nvPr/>
        </p:nvSpPr>
        <p:spPr>
          <a:xfrm>
            <a:off x="4879502" y="4013638"/>
            <a:ext cx="2432996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Panoramic image alignment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Network structure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3D layout optimization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3.5 Extensions</a:t>
            </a:r>
          </a:p>
        </p:txBody>
      </p:sp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Panoramic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image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alignment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D73C88-58EE-485D-BFC1-3E4F8984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18" y="1705229"/>
            <a:ext cx="3711262" cy="4232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D27C96-A944-4DB1-9887-213330370FF1}"/>
              </a:ext>
            </a:extLst>
          </p:cNvPr>
          <p:cNvSpPr txBox="1"/>
          <p:nvPr/>
        </p:nvSpPr>
        <p:spPr>
          <a:xfrm>
            <a:off x="4218219" y="1852567"/>
            <a:ext cx="7750205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먼저 파노라마에서 직육면체 레이아웃을 예측하는 방법에 대해 설명한다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정렬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(3.1), CNN(3.2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3.3), 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입체 매개변수의 최적화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(3.4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포함한 코너 및 경계 예측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보다 일반적인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맨해튼 레이아웃 및 투시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(3.5)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예측하기 위한 수정 사항을 설명한다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3.1.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이미지 정렬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수평 시야를 커버하는 파노라마로 입력이 주어지면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먼저 구형 투영에서 바닥 평면 방향을 추정하여 이미지를 정렬하고 장면을 회전한 다음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등각 투영으로 다시 투영한다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Zhang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등의 접근법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각 중첩된 원근 보기에서 선분 검출기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(LSD)[24]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긴 선분을 선택한 다음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Hough Transform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상호 직교 소실 방향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개에 투표한다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pre-processing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단계는 네트워크 훈련을 용이하게 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감지된 후보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line segments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(4)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성능을 향상시키는 추가 입력 기능을 제공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D34C10-0EBA-4C8D-B831-935C248EBC7A}"/>
              </a:ext>
            </a:extLst>
          </p:cNvPr>
          <p:cNvSpPr/>
          <p:nvPr/>
        </p:nvSpPr>
        <p:spPr>
          <a:xfrm>
            <a:off x="386117" y="2399063"/>
            <a:ext cx="3711262" cy="947453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2DCE9B-B6A6-4239-8BD7-1AB68EA121CD}"/>
              </a:ext>
            </a:extLst>
          </p:cNvPr>
          <p:cNvSpPr/>
          <p:nvPr/>
        </p:nvSpPr>
        <p:spPr>
          <a:xfrm>
            <a:off x="2441642" y="2260873"/>
            <a:ext cx="1656387" cy="13819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B935ED-7631-4CBC-8409-10C0D4749F32}"/>
              </a:ext>
            </a:extLst>
          </p:cNvPr>
          <p:cNvSpPr/>
          <p:nvPr/>
        </p:nvSpPr>
        <p:spPr>
          <a:xfrm>
            <a:off x="386117" y="4604160"/>
            <a:ext cx="3711262" cy="726597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065FCE-8117-473E-9E78-A8807BBA90AA}"/>
              </a:ext>
            </a:extLst>
          </p:cNvPr>
          <p:cNvSpPr/>
          <p:nvPr/>
        </p:nvSpPr>
        <p:spPr>
          <a:xfrm>
            <a:off x="384816" y="5330756"/>
            <a:ext cx="947454" cy="214009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D5E729-F1CD-4A5F-ADA8-250E639FD776}"/>
              </a:ext>
            </a:extLst>
          </p:cNvPr>
          <p:cNvSpPr/>
          <p:nvPr/>
        </p:nvSpPr>
        <p:spPr>
          <a:xfrm>
            <a:off x="1087559" y="4419269"/>
            <a:ext cx="3009820" cy="180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structure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7B5F07-9439-44EF-95AB-D678A3062F4F}"/>
              </a:ext>
            </a:extLst>
          </p:cNvPr>
          <p:cNvGrpSpPr/>
          <p:nvPr/>
        </p:nvGrpSpPr>
        <p:grpSpPr>
          <a:xfrm>
            <a:off x="262535" y="2397760"/>
            <a:ext cx="3385337" cy="3569186"/>
            <a:chOff x="3613984" y="107299"/>
            <a:chExt cx="5257301" cy="56558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5909DC-7230-4431-877A-AED1F97C4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3984" y="107299"/>
              <a:ext cx="5257300" cy="458350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DB7B94-E057-420C-A5A1-00F526D54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3985" y="4690801"/>
              <a:ext cx="5257300" cy="107238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3CAC3A-896A-4366-9715-DE34FCFD16E0}"/>
              </a:ext>
            </a:extLst>
          </p:cNvPr>
          <p:cNvSpPr txBox="1"/>
          <p:nvPr/>
        </p:nvSpPr>
        <p:spPr>
          <a:xfrm>
            <a:off x="3788657" y="2306320"/>
            <a:ext cx="8276994" cy="4449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3.2.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구조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네트워크의 개요는 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나와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인코더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전략을 따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른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심층 파노라마 인코더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채널 형상도다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: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 1024 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원근 이미지의 경우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 512)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해상도의 단일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절의 정렬 방법을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직교 소멸 방향에 있는 맨해튼 선 특징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연결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인코더는 커널 크기가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3×3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포함한다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다음에는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down-sampling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계수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(factor_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ReLU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연산 및 최대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계층이 뒤따른다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첫 번째 컨벤션에는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32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포함되어 있습니다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우리는 각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후에 사이즈를 두배로 늘린다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심층 구조는 고해상도 이미지로부터 더 나은 기능 학습을 보장하고 디코딩 단계를 용이하게 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 후에 배치 정규화를 시도했지만 정확도는 낮았다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입력 이미지와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lines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대해 별도의 인코더를 적용하는 대체 구조를 탐구했지만 현재의 단순한 설계에 비해 성능 향상을 관찰하지 못했다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F403122-D687-43AC-B0FD-EB7ADE283F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922"/>
          <a:stretch/>
        </p:blipFill>
        <p:spPr>
          <a:xfrm>
            <a:off x="4498891" y="86979"/>
            <a:ext cx="7566760" cy="231078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47FF59-27D4-4D12-A947-1DBA86EFC886}"/>
              </a:ext>
            </a:extLst>
          </p:cNvPr>
          <p:cNvSpPr/>
          <p:nvPr/>
        </p:nvSpPr>
        <p:spPr>
          <a:xfrm>
            <a:off x="262534" y="4116120"/>
            <a:ext cx="3385337" cy="31969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79B2FC-B1F8-4E5F-85F0-5A2CA939EA28}"/>
              </a:ext>
            </a:extLst>
          </p:cNvPr>
          <p:cNvSpPr/>
          <p:nvPr/>
        </p:nvSpPr>
        <p:spPr>
          <a:xfrm>
            <a:off x="933855" y="3892663"/>
            <a:ext cx="2714015" cy="224113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0FBFCE-BDC8-4406-A907-5DE7729296D3}"/>
              </a:ext>
            </a:extLst>
          </p:cNvPr>
          <p:cNvSpPr/>
          <p:nvPr/>
        </p:nvSpPr>
        <p:spPr>
          <a:xfrm>
            <a:off x="262534" y="4435158"/>
            <a:ext cx="671321" cy="18000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C429A5-9D04-4447-8367-41772EBD7E3F}"/>
              </a:ext>
            </a:extLst>
          </p:cNvPr>
          <p:cNvSpPr/>
          <p:nvPr/>
        </p:nvSpPr>
        <p:spPr>
          <a:xfrm>
            <a:off x="262534" y="4627513"/>
            <a:ext cx="3385336" cy="34366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1090B7-E7A8-47D9-9D5D-16453B950D08}"/>
              </a:ext>
            </a:extLst>
          </p:cNvPr>
          <p:cNvSpPr/>
          <p:nvPr/>
        </p:nvSpPr>
        <p:spPr>
          <a:xfrm>
            <a:off x="933855" y="4448169"/>
            <a:ext cx="2714015" cy="179344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96663A-2D86-4A6D-B9A5-C641B7B9F90A}"/>
              </a:ext>
            </a:extLst>
          </p:cNvPr>
          <p:cNvSpPr/>
          <p:nvPr/>
        </p:nvSpPr>
        <p:spPr>
          <a:xfrm>
            <a:off x="262535" y="4974957"/>
            <a:ext cx="2188836" cy="16583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30C01-1099-4FBC-9B65-ABBA2E8B8ABC}"/>
              </a:ext>
            </a:extLst>
          </p:cNvPr>
          <p:cNvSpPr/>
          <p:nvPr/>
        </p:nvSpPr>
        <p:spPr>
          <a:xfrm>
            <a:off x="687309" y="2829086"/>
            <a:ext cx="2843831" cy="209181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8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structure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CEACC-8151-4EDF-8E68-A2DF2D3E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03" y="2229153"/>
            <a:ext cx="3206607" cy="4154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DD5CB-FD0E-4DC1-9C65-97D9B9DE8151}"/>
                  </a:ext>
                </a:extLst>
              </p:cNvPr>
              <p:cNvSpPr txBox="1"/>
              <p:nvPr/>
            </p:nvSpPr>
            <p:spPr>
              <a:xfrm>
                <a:off x="3383510" y="1977352"/>
                <a:ext cx="8503879" cy="4426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</a:t>
                </a:r>
                <a:r>
                  <a:rPr lang="ko-KR" altLang="en-US" sz="1100" b="1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</a:t>
                </a: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같이 두 개의 분기로 구성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상단 분기인 레이아웃 경계도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50" i="1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예측기는 병목 현상을 입력과 동일한 해상도로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형상도로 해독한다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b="0" i="1" smtClean="0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50" b="0" i="1" smtClean="0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가시적 경계와 가려진 경계 모두에 대해 파노라마의 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및 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 경계의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채널 확률 예측이다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 예측기는 가장 가까운 이웃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작업의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7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레이어를 포함하며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 다음에는 커널 크기가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레이어를 포함하며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 크기는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2048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년부터 레이어를 통해 절반으로 감소한다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층은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시그모이드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연산이다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U-Net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구조의 정신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[26]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따라 각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계층에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스킵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연결을 추가하여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단계에서 예측 결과의 이동을 방지한다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하위 분기인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코너 맵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05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mC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 변수는 경계 맵 예측 변수와 동일한 구조를 따르고 각 </a:t>
                </a:r>
                <a:r>
                  <a:rPr lang="ko-KR" altLang="en-US" sz="105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계층에 대해 상단 분기로부터 </a:t>
                </a:r>
                <a:r>
                  <a:rPr lang="ko-KR" altLang="en-US" sz="105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스킵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연결을 추가로 수신한다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이는 레이아웃 경계가 특히 모서리가 가려진 경우 모서리 위치를 의미한다는 직감에서 비롯된다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공동 예측이 두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정확도를 향상시켜 더 나은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재구성 결과를 이끌어 낸다는 것을 실험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(4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보여준다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플러스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구조 대신 완전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[21]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실험했지만 체크보드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아티팩트로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성능이 떨어지는 것을 관찰했다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DD5CB-FD0E-4DC1-9C65-97D9B9DE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510" y="1977352"/>
                <a:ext cx="8503879" cy="4426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EEA7E263-D8BF-4E7A-9C8F-B8A51CED83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922"/>
          <a:stretch/>
        </p:blipFill>
        <p:spPr>
          <a:xfrm>
            <a:off x="4884751" y="107299"/>
            <a:ext cx="7191810" cy="21962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389E15-4244-4A7B-82AC-DB81A3F758E0}"/>
              </a:ext>
            </a:extLst>
          </p:cNvPr>
          <p:cNvSpPr/>
          <p:nvPr/>
        </p:nvSpPr>
        <p:spPr>
          <a:xfrm>
            <a:off x="214689" y="2577434"/>
            <a:ext cx="3168821" cy="608899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68054B-0E8C-457E-B429-BD98FA6A720B}"/>
              </a:ext>
            </a:extLst>
          </p:cNvPr>
          <p:cNvSpPr/>
          <p:nvPr/>
        </p:nvSpPr>
        <p:spPr>
          <a:xfrm>
            <a:off x="214689" y="3186334"/>
            <a:ext cx="1604384" cy="15025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2C32C6-80D5-4400-8E9A-D8C2EC2CD953}"/>
              </a:ext>
            </a:extLst>
          </p:cNvPr>
          <p:cNvSpPr/>
          <p:nvPr/>
        </p:nvSpPr>
        <p:spPr>
          <a:xfrm>
            <a:off x="1310672" y="2422317"/>
            <a:ext cx="2072838" cy="15511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E671BF-167B-4A98-AF36-0219C9D6F50A}"/>
              </a:ext>
            </a:extLst>
          </p:cNvPr>
          <p:cNvSpPr/>
          <p:nvPr/>
        </p:nvSpPr>
        <p:spPr>
          <a:xfrm>
            <a:off x="214689" y="3346316"/>
            <a:ext cx="3168821" cy="986866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C1FE7C-3A58-472D-9286-9E36620DC3E7}"/>
              </a:ext>
            </a:extLst>
          </p:cNvPr>
          <p:cNvSpPr/>
          <p:nvPr/>
        </p:nvSpPr>
        <p:spPr>
          <a:xfrm>
            <a:off x="214689" y="4328528"/>
            <a:ext cx="2512470" cy="154908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D48293-7073-497F-BF18-22AF0F7FD00B}"/>
              </a:ext>
            </a:extLst>
          </p:cNvPr>
          <p:cNvSpPr/>
          <p:nvPr/>
        </p:nvSpPr>
        <p:spPr>
          <a:xfrm>
            <a:off x="1799099" y="3188070"/>
            <a:ext cx="1604384" cy="154908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C5796C-26EC-470F-A6A2-F451A8C9CE8E}"/>
              </a:ext>
            </a:extLst>
          </p:cNvPr>
          <p:cNvSpPr/>
          <p:nvPr/>
        </p:nvSpPr>
        <p:spPr>
          <a:xfrm>
            <a:off x="195796" y="4483436"/>
            <a:ext cx="3168821" cy="759773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5C62FF-4FF2-4539-B1E2-5D6CA9F31166}"/>
              </a:ext>
            </a:extLst>
          </p:cNvPr>
          <p:cNvSpPr/>
          <p:nvPr/>
        </p:nvSpPr>
        <p:spPr>
          <a:xfrm>
            <a:off x="205243" y="5240669"/>
            <a:ext cx="1788928" cy="190219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0729F9-762C-4D3B-8579-F4EBA44196E1}"/>
              </a:ext>
            </a:extLst>
          </p:cNvPr>
          <p:cNvSpPr/>
          <p:nvPr/>
        </p:nvSpPr>
        <p:spPr>
          <a:xfrm>
            <a:off x="2764945" y="4328528"/>
            <a:ext cx="598592" cy="154908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34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structure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6FC27D-FA27-4E97-B567-0F085F70BDAE}"/>
              </a:ext>
            </a:extLst>
          </p:cNvPr>
          <p:cNvGrpSpPr/>
          <p:nvPr/>
        </p:nvGrpSpPr>
        <p:grpSpPr>
          <a:xfrm>
            <a:off x="8991600" y="107299"/>
            <a:ext cx="3074051" cy="6638941"/>
            <a:chOff x="4414837" y="-552200"/>
            <a:chExt cx="4819650" cy="114966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151B8D-E8DA-4A72-9119-37299F4E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837" y="-552200"/>
              <a:ext cx="4581525" cy="52673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54D2739-3716-4DF9-9B09-39D52751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4837" y="4715125"/>
              <a:ext cx="4819650" cy="622935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69A16-E0ED-4ACB-83EF-380B66B64108}"/>
                  </a:ext>
                </a:extLst>
              </p:cNvPr>
              <p:cNvSpPr txBox="1"/>
              <p:nvPr/>
            </p:nvSpPr>
            <p:spPr>
              <a:xfrm>
                <a:off x="126348" y="1289428"/>
                <a:ext cx="8865252" cy="5410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회귀기</a:t>
                </a: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모서리와 경계에서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파라미터로 매핑하는 기능은 수학적으로 간단하지만 배우기 어렵다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 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파라미터에 대한 회귀 분석기를 자체보다는 더 나은 모서리와 경계를 만들기 위해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훈련힌다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회귀기는 두 예측된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맵의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연결을 입력으로 얻고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레이아웃의 매개변수를 예측한다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지면 평면이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x – z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축에 정렬되어 있다고 가정하고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x – z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평면의 너비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sw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길이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sl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높이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변환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 = 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변환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tz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회전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rsec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등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매개변수를 사용하여 레이아웃을 매개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변수화한다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회귀기는 커널 크기가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3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7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층이 있는 인코더 구조를 따르며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 다음에는 각각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연산과 다운 샘플링 계수가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최대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풀링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층이 뒤따른다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형상 크기는 입력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 채널의 레이어를 통해 두 배로 커진다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완전히 연결된 다음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레이어의 크기는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1024, 256, 64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이며 그 사이에는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출력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 × 6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특징 벡터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 = {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sw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sl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tx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tz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r}}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예측된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입체 매개변수다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 분석기는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영상에 다시 투영할 수 있는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레이아웃의 파라미터를 출력하여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end to end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예측 접근 방식을 제시한다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 분석기가 정확하지 않다는 것을 관찰했다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다른 결과와 비교하여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PanoContext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세트에서 코너 오류가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3.36%).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그러나 손실 목표에 이를 포함하면 네트워크의 예측이 약간 개선되는 경향이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direct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작은 위치 이동이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모양에서 큰 차이를 가져 네트워크를 훈련시키기가 힘들 수 있기 때문에 실패한다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 함수</a:t>
                </a: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(loss function)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네트워크의 전체 손실 함수는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Eq.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손실은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비교하여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단위의 예측 픽셀 확률의 이진 교차 엔트로피 오차에 대한 합이고 뿐만 아니라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groud truth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acc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𝑑</m:t>
                        </m:r>
                      </m:e>
                    </m:acc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regressed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cuboid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매개변수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유클리드 거리이다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픽셀의 확률이고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p'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실측값이다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q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단위의 픽셀 확률이고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q²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실측값이다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n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영상 해상도인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단위의 픽셀 수다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접근법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[16]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모서리 예측을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L2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손실을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 두 가지 다른 손실을 이용한 실적에 대해 논의한다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α, β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β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각 손실 기간의 가중치이다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실험에서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α = β = 1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β = 0.01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설정했다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69A16-E0ED-4ACB-83EF-380B66B64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8" y="1289428"/>
                <a:ext cx="8865252" cy="5410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E4628D-F2AD-4CF8-A92B-ADAF0809F835}"/>
              </a:ext>
            </a:extLst>
          </p:cNvPr>
          <p:cNvSpPr/>
          <p:nvPr/>
        </p:nvSpPr>
        <p:spPr>
          <a:xfrm>
            <a:off x="8991600" y="257526"/>
            <a:ext cx="2922171" cy="51710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4888A8-3FC2-4AAF-A539-59373C263859}"/>
              </a:ext>
            </a:extLst>
          </p:cNvPr>
          <p:cNvSpPr/>
          <p:nvPr/>
        </p:nvSpPr>
        <p:spPr>
          <a:xfrm>
            <a:off x="8991600" y="773477"/>
            <a:ext cx="308044" cy="15138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44F417-9257-431F-87F5-B5120F11E49D}"/>
              </a:ext>
            </a:extLst>
          </p:cNvPr>
          <p:cNvSpPr/>
          <p:nvPr/>
        </p:nvSpPr>
        <p:spPr>
          <a:xfrm>
            <a:off x="10291864" y="110025"/>
            <a:ext cx="1621907" cy="147501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E1479E-2DAE-4AF9-8506-3050E4C3F6E3}"/>
              </a:ext>
            </a:extLst>
          </p:cNvPr>
          <p:cNvSpPr/>
          <p:nvPr/>
        </p:nvSpPr>
        <p:spPr>
          <a:xfrm>
            <a:off x="9001330" y="2730682"/>
            <a:ext cx="2912442" cy="14750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BE7364-C243-4C98-B397-24ECE8C0452A}"/>
              </a:ext>
            </a:extLst>
          </p:cNvPr>
          <p:cNvSpPr/>
          <p:nvPr/>
        </p:nvSpPr>
        <p:spPr>
          <a:xfrm>
            <a:off x="8991599" y="2884163"/>
            <a:ext cx="2263303" cy="11461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273FBD-1C2B-4225-B42D-D08701DB4436}"/>
              </a:ext>
            </a:extLst>
          </p:cNvPr>
          <p:cNvSpPr/>
          <p:nvPr/>
        </p:nvSpPr>
        <p:spPr>
          <a:xfrm>
            <a:off x="9396974" y="2619818"/>
            <a:ext cx="2516797" cy="11461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3.3 Training details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A36983-A28F-4F95-999E-5544BDF15840}"/>
              </a:ext>
            </a:extLst>
          </p:cNvPr>
          <p:cNvGrpSpPr/>
          <p:nvPr/>
        </p:nvGrpSpPr>
        <p:grpSpPr>
          <a:xfrm>
            <a:off x="9134758" y="202084"/>
            <a:ext cx="2669824" cy="6453831"/>
            <a:chOff x="4634865" y="-518160"/>
            <a:chExt cx="4019551" cy="109345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3C8D8F-2489-4B5D-A6D5-6B94237D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865" y="-518160"/>
              <a:ext cx="4019550" cy="51816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8839FD-FB9A-47C3-AEDF-788798E2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866" y="4663440"/>
              <a:ext cx="4019550" cy="575292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93DA0C-6996-48F9-AC81-35CC96F71AA6}"/>
                  </a:ext>
                </a:extLst>
              </p:cNvPr>
              <p:cNvSpPr txBox="1"/>
              <p:nvPr/>
            </p:nvSpPr>
            <p:spPr>
              <a:xfrm>
                <a:off x="190499" y="1184659"/>
                <a:ext cx="8739491" cy="5409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3.3. </a:t>
                </a:r>
                <a:r>
                  <a:rPr lang="ko-KR" altLang="en-US" sz="1050" b="1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훈련 </a:t>
                </a: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내용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LayoutNet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코너와 경계에 대한 픽셀 확률을 예측하고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매개 변수를 회귀시킨다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b="0" i="0" dirty="0">
                  <a:solidFill>
                    <a:srgbClr val="000000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무작위로 초기화된 네트워크의 공동 훈련이 때때로 수렴되지 않는다는 것을 발견했다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대신에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각각의 하위 네트워크를 개별적으로 훈련시킨 다음 그것들을 함께 훈련시킨다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예측 네트워크의 경우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 네트워크의 매개 변수를 초기화하기 위해 레이아웃 경계 예측 작업을 훈련한다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회귀기의 경우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 지상 실측 레이아웃 경계와 모서리를 입력으로 하여 네트워크를 교육한 다음 이를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디코더와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연결하고 전체 네트워크를 종단 간 </a:t>
                </a:r>
                <a:r>
                  <a:rPr lang="ko-KR" altLang="en-US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훈련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Input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line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채널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0-1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tensor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각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직육면체 매개변수를 훈련 샘플에 걸쳐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평균과 표준 편차로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정규화한다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ADAM [15]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사용하여 네트워크 매개변수를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α = 0.95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−</m:t>
                        </m:r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6</m:t>
                        </m:r>
                      </m:sup>
                    </m:s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학습 속도로 업데이트한다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예측 네트워크를 훈련하기 위한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 size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이며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 훈련을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변경된다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end to end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훈련은 배치 크기가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 smoothing: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목표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en-US" altLang="ko-KR" sz="10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boundar</a:t>
                </a:r>
                <a:r>
                  <a:rPr lang="ko-KR" altLang="en-US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:r>
                  <a:rPr lang="en-US" altLang="ko-KR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corner 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이미지의 얇은 곡선 또는 점을 가진 </a:t>
                </a:r>
                <a:r>
                  <a:rPr lang="en-US" altLang="ko-KR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binary 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이것은 훈련을 더 어렵게 만든다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예를 들어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네트워크가 실제보다 약간 벗어난 코너 위치를 예측한다면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엄청난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penalty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부과될 것이다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대신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지상 실측 자료 경계와 코너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맵을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인수로 확장한 다음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 × 20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가우스 커널로 이미지를 매끄럽게 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smoothing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후에도 대상 이미지는 여전히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95% 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값을 포함하므로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곱하여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background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pixel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후방 전파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gradients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가중치를 다시 가한다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확대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훈련 샘플을 증가시키기 위해 수평 회전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좌우 뒤집기 및 휘도 변화를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수평 회전은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0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36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0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휘도는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0.5-2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λ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값에 따라 변한다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투시 영상의 경우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±10˚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적용한다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미지 평면에서 회전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93DA0C-6996-48F9-AC81-35CC96F71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1184659"/>
                <a:ext cx="8739491" cy="5409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8A28E-3865-40E3-BA9E-DD8257C6BCBC}"/>
              </a:ext>
            </a:extLst>
          </p:cNvPr>
          <p:cNvSpPr/>
          <p:nvPr/>
        </p:nvSpPr>
        <p:spPr>
          <a:xfrm>
            <a:off x="9134758" y="1000213"/>
            <a:ext cx="2669823" cy="68267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9C3248-F05F-48A5-A008-A1A3DFCD7F93}"/>
              </a:ext>
            </a:extLst>
          </p:cNvPr>
          <p:cNvSpPr/>
          <p:nvPr/>
        </p:nvSpPr>
        <p:spPr>
          <a:xfrm>
            <a:off x="11569430" y="871638"/>
            <a:ext cx="235151" cy="12857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24EAA9-4013-4681-848C-02339FF9D7A7}"/>
              </a:ext>
            </a:extLst>
          </p:cNvPr>
          <p:cNvSpPr/>
          <p:nvPr/>
        </p:nvSpPr>
        <p:spPr>
          <a:xfrm>
            <a:off x="9134757" y="2782199"/>
            <a:ext cx="2669823" cy="128575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D2EF92-148E-4C37-8C89-97CD199B4D8E}"/>
              </a:ext>
            </a:extLst>
          </p:cNvPr>
          <p:cNvSpPr/>
          <p:nvPr/>
        </p:nvSpPr>
        <p:spPr>
          <a:xfrm>
            <a:off x="10428051" y="2653624"/>
            <a:ext cx="1376529" cy="128575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C65826-0AFF-4E28-9C77-95D3E07B23C5}"/>
              </a:ext>
            </a:extLst>
          </p:cNvPr>
          <p:cNvSpPr/>
          <p:nvPr/>
        </p:nvSpPr>
        <p:spPr>
          <a:xfrm>
            <a:off x="9134758" y="2904654"/>
            <a:ext cx="505354" cy="12496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0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3D layout optimization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BBE312-4A23-49A8-93E3-B0847387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4" y="1512175"/>
            <a:ext cx="3396603" cy="40186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6910F-4F26-43A5-AFC8-FB3406BBCAB9}"/>
                  </a:ext>
                </a:extLst>
              </p:cNvPr>
              <p:cNvSpPr txBox="1"/>
              <p:nvPr/>
            </p:nvSpPr>
            <p:spPr>
              <a:xfrm>
                <a:off x="3915198" y="1359818"/>
                <a:ext cx="8038627" cy="4148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3.4. 3D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최적화</a:t>
                </a:r>
                <a:br>
                  <a:rPr lang="ko-KR" altLang="en-US" sz="12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초기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코너 예측은 네트워크가 출력하는 코너 확률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맵에서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얻어진다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열에 대한 반응 합계를 얻기 위해 여러 행에 걸쳐 반응을 합산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그런 다음 로컬 최대값은 로컬 최대값 사이의 거리가 최소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픽셀인 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responses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발견된다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마지막으로 선택한 열을 따라 가장 큰 두 개의 봉우리가 표시됩니다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이러한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코너는 맨해튼 제약 조건을 충족하지 못할 수 있으므로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추정치를 구체화하기 위해 최적화를 수행한다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모서리 위치가 주어지면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하단 모서리가 동일한 지면 위에 있고 상단 모서리가 하단 모서리 바로 위에 있다고 가정하여 카메라 위치와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레이아웃을 최대 규모 및 변환까지 직접 복구할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 배치 형태를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제한하여 교차 벽이 수직이 되도록 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예를 들어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하향식 뷰에서 직육면체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"L"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자 모양과 같은 것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 이미지의 경우 파노라마 기둥이 카메라의 회전 각도에 대응한다는 특성을 활용하여 맨해튼 제약 조건을 쉽게 통합할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하향식 보기에서 레이아웃 좌표를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(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sub>
                    </m:sSub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)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벡터로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파라미터화합니다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6910F-4F26-43A5-AFC8-FB3406BBC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198" y="1359818"/>
                <a:ext cx="8038627" cy="4148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0E82EE-79B2-4CF3-9211-59E193411604}"/>
              </a:ext>
            </a:extLst>
          </p:cNvPr>
          <p:cNvSpPr/>
          <p:nvPr/>
        </p:nvSpPr>
        <p:spPr>
          <a:xfrm>
            <a:off x="289764" y="2134963"/>
            <a:ext cx="3396603" cy="1162713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85F9C3-623B-40A1-80EA-F6F89B2BE2AF}"/>
              </a:ext>
            </a:extLst>
          </p:cNvPr>
          <p:cNvSpPr/>
          <p:nvPr/>
        </p:nvSpPr>
        <p:spPr>
          <a:xfrm>
            <a:off x="3093396" y="1974715"/>
            <a:ext cx="592971" cy="16024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533D92-9140-4E08-BDB5-C9DC075E6FAF}"/>
              </a:ext>
            </a:extLst>
          </p:cNvPr>
          <p:cNvSpPr/>
          <p:nvPr/>
        </p:nvSpPr>
        <p:spPr>
          <a:xfrm>
            <a:off x="289764" y="3297676"/>
            <a:ext cx="3396603" cy="1162713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B76166-E1E0-4C08-98B7-83CE7D9371DA}"/>
              </a:ext>
            </a:extLst>
          </p:cNvPr>
          <p:cNvSpPr/>
          <p:nvPr/>
        </p:nvSpPr>
        <p:spPr>
          <a:xfrm>
            <a:off x="289765" y="4460389"/>
            <a:ext cx="784038" cy="160249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61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3D layout optimization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94189D-0371-4988-BACB-351A8514071D}"/>
              </a:ext>
            </a:extLst>
          </p:cNvPr>
          <p:cNvGrpSpPr/>
          <p:nvPr/>
        </p:nvGrpSpPr>
        <p:grpSpPr>
          <a:xfrm>
            <a:off x="8920579" y="266207"/>
            <a:ext cx="2947202" cy="6325585"/>
            <a:chOff x="4883753" y="-2374248"/>
            <a:chExt cx="4590893" cy="107642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F42E31-3D33-494C-91B0-24D45880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3753" y="-2374248"/>
              <a:ext cx="4590893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6A74CBA-22E1-4D37-80F5-453BB0F13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762"/>
            <a:stretch/>
          </p:blipFill>
          <p:spPr>
            <a:xfrm>
              <a:off x="4883753" y="4483752"/>
              <a:ext cx="4590893" cy="3906269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D47E96-FCA8-421F-A809-6AD2FAF2A925}"/>
                  </a:ext>
                </a:extLst>
              </p:cNvPr>
              <p:cNvSpPr txBox="1"/>
              <p:nvPr/>
            </p:nvSpPr>
            <p:spPr>
              <a:xfrm>
                <a:off x="600075" y="1164659"/>
                <a:ext cx="7734881" cy="757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변환 모호성을 해결하고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|</a:t>
                </a:r>
                <a:r>
                  <a:rPr lang="en-US" altLang="ko-KR" sz="1000" dirty="0">
                    <a:solidFill>
                      <a:srgbClr val="000000"/>
                    </a:solidFill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2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| =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scale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설정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레이아웃이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가정되기 때문에 인접 정점은 하나의 좌표 값을 공유하여 자유 매개변수의 수를 추가로 감소시킨다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Farin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등에 의해 영감을 받은 다음과 같은 일반화된 에너지 최소화를 기반으로 카메라 위치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}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복구한다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[8]: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D47E96-FCA8-421F-A809-6AD2FAF2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1164659"/>
                <a:ext cx="7734881" cy="757900"/>
              </a:xfrm>
              <a:prstGeom prst="rect">
                <a:avLst/>
              </a:prstGeom>
              <a:blipFill>
                <a:blip r:embed="rId5"/>
                <a:stretch>
                  <a:fillRect b="-40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082AFC-7816-4379-9179-34A3ED9230F8}"/>
                  </a:ext>
                </a:extLst>
              </p:cNvPr>
              <p:cNvSpPr txBox="1"/>
              <p:nvPr/>
            </p:nvSpPr>
            <p:spPr>
              <a:xfrm>
                <a:off x="600075" y="2365758"/>
                <a:ext cx="8214360" cy="1526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인접한 꼭짓점의 쌍이고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ko-KR" altLang="en-US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사이의 카메라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회전 각도이다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사이의 이미지에서 픽셀 단위 수평 거리를 파노라마 길이로 나눈 값으로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ko-KR" altLang="en-US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𝛼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라고 표시한다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L2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최소화는 일반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에도 적용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분기를 효율적으로 풀기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LBFGS[35]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천장 레벨을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상부 모서리 높이의 평균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초기화한 다음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후보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평가하기 위해 다음 점수를 사용하여 코너 및 경계 정보에 의존하여 더 나은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피팅룸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레이아웃을 위해 최적화한다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082AFC-7816-4379-9179-34A3ED923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2365758"/>
                <a:ext cx="8214360" cy="15266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966E0A-048F-4DCD-8375-A24B677C59CA}"/>
                  </a:ext>
                </a:extLst>
              </p:cNvPr>
              <p:cNvSpPr txBox="1"/>
              <p:nvPr/>
            </p:nvSpPr>
            <p:spPr>
              <a:xfrm>
                <a:off x="600075" y="4335594"/>
                <a:ext cx="8214360" cy="2216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투영 모서리 위치를 나타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카디널리티는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#walls×2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이미지의 근처 모서리를 연결하여 투영된 벽 천장 경계 집합인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투영된 벽 바닥 경계 집합인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얻는다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각각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#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벽의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카디널리티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포함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𝑐𝑜𝑟𝑛𝑒𝑟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(·)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픽셀 단위 확률 값을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𝑒𝑖𝑙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(·)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𝑓𝑙𝑜𝑜</m:t>
                        </m:r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(·)(·)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상의 확률을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항과 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항은 각 경계</a:t>
                </a:r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log likelihood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반응의 최대값을 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𝑗𝑢𝑛𝑐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𝑐𝑒𝑖𝑙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𝑓𝑙𝑜𝑜𝑟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용어 가중치로 그리드 검색을 사용하여 각각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1.0, 0.5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설정했다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가중치는 벽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 모서리가 종종 가려진다는 관찰과 일치하며 예측 경계가 배치 재구성을 개선하는 데 도움이 될 수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 모서리의 수직 쌍이 이미 벽면 경계 정보를 드러내기 때문에 점수 매기기 함수에 벽면 경계를 추가하는 것이 덜 도움이 된다는 것을 발견했다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966E0A-048F-4DCD-8375-A24B677C5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4335594"/>
                <a:ext cx="8214360" cy="2216889"/>
              </a:xfrm>
              <a:prstGeom prst="rect">
                <a:avLst/>
              </a:prstGeom>
              <a:blipFill>
                <a:blip r:embed="rId7"/>
                <a:stretch>
                  <a:fillRect b="-5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42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3D layout optimization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0D527-4194-4BC4-B7F6-984AB05476BD}"/>
              </a:ext>
            </a:extLst>
          </p:cNvPr>
          <p:cNvGrpSpPr/>
          <p:nvPr/>
        </p:nvGrpSpPr>
        <p:grpSpPr>
          <a:xfrm>
            <a:off x="445804" y="4032268"/>
            <a:ext cx="3108960" cy="2650858"/>
            <a:chOff x="4354363" y="1235243"/>
            <a:chExt cx="4590893" cy="38663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6A74CBA-22E1-4D37-80F5-453BB0F13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391"/>
            <a:stretch/>
          </p:blipFill>
          <p:spPr>
            <a:xfrm>
              <a:off x="4354363" y="1235243"/>
              <a:ext cx="4590893" cy="134752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5EF8C1-98E7-46E3-8F4D-DC24F6299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4363" y="2582765"/>
              <a:ext cx="4590893" cy="251881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9D096B-9926-40A0-B834-9707B36D38F8}"/>
              </a:ext>
            </a:extLst>
          </p:cNvPr>
          <p:cNvSpPr txBox="1"/>
          <p:nvPr/>
        </p:nvSpPr>
        <p:spPr>
          <a:xfrm>
            <a:off x="3780756" y="1636028"/>
            <a:ext cx="7965440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직접 최적화하는 것은 계산 비용이 많이 든다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투영에는 불이익을 주지만 직접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속성은 그렇지 않기 때문이다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경우 대신 후보 레이아웃 모양을 샘플링하고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기준으로 최상의 점수 결과를 선택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최적화 속도를 높이기 위해 후보 번호를 제거하기 위해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검색을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알고리즘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절차를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단계에서 카메라 중심까지의 거리의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±% 10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내에서 벽 위치 중 하나를 이동하여 후보 레이아웃을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샘플링한다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각 후보자의 천장 및 바닥 수준은 동일한 샘플링 전략을 기반으로 최적화되고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기준으로 점수를 매긴다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중 하나를 이동하여 가장 좋은 점수를 얻은 레이아웃을 찾으면 이 벽 위치를 수정하고 다음 벽으로 이동한 후 샘플링을 다시 수행한다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경계 예측을 바탕으로 가장 신뢰도가 낮은 벽에서 출발한다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총 최대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1000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레이아웃 후보가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샘플링된다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 단계는 각 영상에 대해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 미만의 시간이 소요되며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절에 설명된 것처럼 더 나은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생성합니다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5666D9-8A76-478E-9CE4-AED5F0E46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1" y="1153442"/>
            <a:ext cx="3108960" cy="27259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46A510-7C92-4DD0-AA63-7A0F405D75EA}"/>
              </a:ext>
            </a:extLst>
          </p:cNvPr>
          <p:cNvSpPr/>
          <p:nvPr/>
        </p:nvSpPr>
        <p:spPr>
          <a:xfrm>
            <a:off x="445803" y="4008641"/>
            <a:ext cx="3108961" cy="451599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8ECD92-A2F9-41A0-AC3E-E18B60AEA626}"/>
              </a:ext>
            </a:extLst>
          </p:cNvPr>
          <p:cNvSpPr/>
          <p:nvPr/>
        </p:nvSpPr>
        <p:spPr>
          <a:xfrm>
            <a:off x="445803" y="4458767"/>
            <a:ext cx="2886677" cy="16403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DD4C3B-A4C7-4E1C-AA8C-63C9EF5F844F}"/>
              </a:ext>
            </a:extLst>
          </p:cNvPr>
          <p:cNvSpPr/>
          <p:nvPr/>
        </p:nvSpPr>
        <p:spPr>
          <a:xfrm>
            <a:off x="445803" y="4951915"/>
            <a:ext cx="3108961" cy="127616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024B2D-4182-4273-8E74-4832F55CFFAD}"/>
              </a:ext>
            </a:extLst>
          </p:cNvPr>
          <p:cNvSpPr/>
          <p:nvPr/>
        </p:nvSpPr>
        <p:spPr>
          <a:xfrm>
            <a:off x="1371600" y="4785757"/>
            <a:ext cx="2183164" cy="170406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45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3.5 Extensions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39726-8172-4A47-950F-CDEB481B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" y="1424084"/>
            <a:ext cx="3267045" cy="46691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264892-D219-4BD6-85EB-3AC3D0DFF283}"/>
              </a:ext>
            </a:extLst>
          </p:cNvPr>
          <p:cNvSpPr txBox="1"/>
          <p:nvPr/>
        </p:nvSpPr>
        <p:spPr>
          <a:xfrm>
            <a:off x="3692163" y="1359818"/>
            <a:ext cx="8309117" cy="4679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3.5.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확장 기능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원래 파노라마에서 직육면체 레이아웃을 예측하도록 설계된 우리의 네트워크는 또한 파노라마에서 보다 일반적인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예측하고 투시 이미지에서 직육면체 레이아웃을 예측할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일반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layout: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일반적인 배치를 가능하게 하기 위해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약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10%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예에 적용되는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이상의 벽이 보이는 훈련 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자형 방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포함한다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번째로 강한 벽면 경계의 점수를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임계값으로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지정하여 벽을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또는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생성할지 여부를 결정한다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구체적으로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코너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여섯 번째 가장 강한 열에 따른 평균 확률은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0.05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이상이다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다시 말해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이상의 벽에 대한 증거가 있다면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시스템은 추가적인 벽을 만들어낸다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그렇지 않으면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사용 가능한 시험 세트에는 벽이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이상인 예가 많지 않기 때문에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절과 보충 재료에서 추가로 캡처한 샘플로 정성적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Eq. 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풀 때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비구체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레이아웃이 주어진 여러 솔루션이 있다는 점에 유의해라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솔루션을 얻기 위해 코너 맵 예측의 일부로 오목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볼록 레이블을 예측하는 실험을 했지만 성능이 저하된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예측을 관찰했다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따라서 가능한 모든 모양을 열거한다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개인 방의 경우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가지 변형이 있을 것입니다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그리고 가장 좋은 점수를 가진 방을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골라라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이 발견적 검색이 작은 이산 집합에서 검색할 때 효율적이라는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</a:t>
            </a:r>
            <a:r>
              <a:rPr lang="en-US" altLang="ko-KR" sz="11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couboid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레이아웃에 대해서는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매개 변수 회귀 분석기로 훈련하지 않는다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FFAB73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56B67B-6A58-4C3A-902F-8606AD8358B3}"/>
              </a:ext>
            </a:extLst>
          </p:cNvPr>
          <p:cNvSpPr/>
          <p:nvPr/>
        </p:nvSpPr>
        <p:spPr>
          <a:xfrm>
            <a:off x="352877" y="1731195"/>
            <a:ext cx="3267045" cy="60560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5FDCA-2E80-4DCA-AA93-75065E27D5DB}"/>
              </a:ext>
            </a:extLst>
          </p:cNvPr>
          <p:cNvSpPr/>
          <p:nvPr/>
        </p:nvSpPr>
        <p:spPr>
          <a:xfrm>
            <a:off x="334799" y="2544598"/>
            <a:ext cx="3267045" cy="1255242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E407CA-B59E-4BAB-B592-656D29C97186}"/>
              </a:ext>
            </a:extLst>
          </p:cNvPr>
          <p:cNvSpPr/>
          <p:nvPr/>
        </p:nvSpPr>
        <p:spPr>
          <a:xfrm>
            <a:off x="334799" y="3799840"/>
            <a:ext cx="2215361" cy="20779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8A5EB7-DC29-4372-A40E-ABC7C096C23D}"/>
              </a:ext>
            </a:extLst>
          </p:cNvPr>
          <p:cNvSpPr/>
          <p:nvPr/>
        </p:nvSpPr>
        <p:spPr>
          <a:xfrm>
            <a:off x="2123440" y="2336800"/>
            <a:ext cx="1478404" cy="20779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B821A1-F0FA-45D5-870E-9FE6DADB5C06}"/>
              </a:ext>
            </a:extLst>
          </p:cNvPr>
          <p:cNvSpPr/>
          <p:nvPr/>
        </p:nvSpPr>
        <p:spPr>
          <a:xfrm>
            <a:off x="600075" y="5720080"/>
            <a:ext cx="3001769" cy="207798"/>
          </a:xfrm>
          <a:prstGeom prst="rect">
            <a:avLst/>
          </a:prstGeom>
          <a:solidFill>
            <a:srgbClr val="FFAB7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CDF110-A91C-4D1C-8F1C-98143B0F4D17}"/>
              </a:ext>
            </a:extLst>
          </p:cNvPr>
          <p:cNvSpPr/>
          <p:nvPr/>
        </p:nvSpPr>
        <p:spPr>
          <a:xfrm>
            <a:off x="343839" y="5919112"/>
            <a:ext cx="1068402" cy="174096"/>
          </a:xfrm>
          <a:prstGeom prst="rect">
            <a:avLst/>
          </a:prstGeom>
          <a:solidFill>
            <a:srgbClr val="FFAB7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막힌 원호 9">
            <a:extLst>
              <a:ext uri="{FF2B5EF4-FFF2-40B4-BE49-F238E27FC236}">
                <a16:creationId xmlns:a16="http://schemas.microsoft.com/office/drawing/2014/main" id="{E6E1E4D3-07AD-4A4C-9F1A-C52F2C23850B}"/>
              </a:ext>
            </a:extLst>
          </p:cNvPr>
          <p:cNvSpPr/>
          <p:nvPr/>
        </p:nvSpPr>
        <p:spPr>
          <a:xfrm rot="10800000">
            <a:off x="60015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B642E7FA-C0A7-4B6F-8436-D3549749EC4F}"/>
              </a:ext>
            </a:extLst>
          </p:cNvPr>
          <p:cNvSpPr/>
          <p:nvPr/>
        </p:nvSpPr>
        <p:spPr>
          <a:xfrm>
            <a:off x="43536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065222E2-B239-4F56-9B44-D4446AF00D41}"/>
              </a:ext>
            </a:extLst>
          </p:cNvPr>
          <p:cNvSpPr/>
          <p:nvPr/>
        </p:nvSpPr>
        <p:spPr>
          <a:xfrm>
            <a:off x="76398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27153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244BD14A-AFAA-4D86-ABA3-5AB5E0B3DFB4}"/>
              </a:ext>
            </a:extLst>
          </p:cNvPr>
          <p:cNvSpPr/>
          <p:nvPr/>
        </p:nvSpPr>
        <p:spPr>
          <a:xfrm rot="10800000">
            <a:off x="43536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DED69F59-E24D-4247-B770-09208B360E18}"/>
              </a:ext>
            </a:extLst>
          </p:cNvPr>
          <p:cNvSpPr/>
          <p:nvPr/>
        </p:nvSpPr>
        <p:spPr>
          <a:xfrm rot="10800000">
            <a:off x="76398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27153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8DBCEC14-749B-4DD1-8C48-802A354EA21F}"/>
              </a:ext>
            </a:extLst>
          </p:cNvPr>
          <p:cNvSpPr/>
          <p:nvPr/>
        </p:nvSpPr>
        <p:spPr>
          <a:xfrm>
            <a:off x="60015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D3F1FB-5B4D-427F-A0B0-6052B4B9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44" y="2316704"/>
            <a:ext cx="606737" cy="60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2219C-EBEF-4128-8671-D1569AD0D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35" y="2304213"/>
            <a:ext cx="622705" cy="622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123AA5-1FFC-43F8-A49C-204E33C5E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22" y="2294688"/>
            <a:ext cx="622705" cy="622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29D01E-365B-472B-B913-B3AACA982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86" y="2263551"/>
            <a:ext cx="684976" cy="6849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2620906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16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4353689" y="3626270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600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6001515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6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639816" y="3618692"/>
            <a:ext cx="184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16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1600" b="1" dirty="0">
              <a:solidFill>
                <a:srgbClr val="FBC6A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836284" y="502781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5274A-9537-449D-8A7F-FFC535512775}"/>
              </a:ext>
            </a:extLst>
          </p:cNvPr>
          <p:cNvSpPr txBox="1"/>
          <p:nvPr/>
        </p:nvSpPr>
        <p:spPr>
          <a:xfrm>
            <a:off x="6001515" y="4219183"/>
            <a:ext cx="1846319" cy="1982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Panoramic image alignment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Network structure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3D layout optimization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3.5 Extensions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7CDD5-AEFB-4848-BFD8-D1CE3E5C8CCE}"/>
              </a:ext>
            </a:extLst>
          </p:cNvPr>
          <p:cNvSpPr txBox="1"/>
          <p:nvPr/>
        </p:nvSpPr>
        <p:spPr>
          <a:xfrm>
            <a:off x="7847834" y="4219183"/>
            <a:ext cx="1846319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4.1 Cuboid layout for panorama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4.2 Non-cuboid layout for panorama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4.3 Perspective images</a:t>
            </a:r>
          </a:p>
        </p:txBody>
      </p:sp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3.5 Extensions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EB3414-0A57-4A46-8FB4-6A9778CF1E0C}"/>
              </a:ext>
            </a:extLst>
          </p:cNvPr>
          <p:cNvGrpSpPr/>
          <p:nvPr/>
        </p:nvGrpSpPr>
        <p:grpSpPr>
          <a:xfrm>
            <a:off x="289270" y="1915986"/>
            <a:ext cx="3717925" cy="3641534"/>
            <a:chOff x="1184591" y="1359818"/>
            <a:chExt cx="4600576" cy="43709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FC0A5E-18A4-413B-B87D-491EE8D7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592" y="1359818"/>
              <a:ext cx="4600575" cy="30003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E08D35F-8CB7-47D8-811C-B40546286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4591" y="4360193"/>
              <a:ext cx="4600575" cy="137058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3555FE-85AA-438F-B2BD-897D75F9DFF0}"/>
              </a:ext>
            </a:extLst>
          </p:cNvPr>
          <p:cNvSpPr txBox="1"/>
          <p:nvPr/>
        </p:nvSpPr>
        <p:spPr>
          <a:xfrm>
            <a:off x="4191289" y="990486"/>
            <a:ext cx="7711440" cy="532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이미지를 예측할 때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우리는 이미지의 모서리와 경계를 직접 예측하는 대신 정렬 및 최적화 단계를 건너뛴다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회귀기 분기를 사용하지 않는다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천장 벽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벽면 및 벽면 경계가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채널 경계 레이아웃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예측하고 코너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맵에는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가능한 각 코너에 대해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채널이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영상은 시야가 작고 보이는 모서리의 수가 다양하기 때문에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유사하게 룸 레이아웃 유형을 예측하는 작은 디코딩 분기를 추가한다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변수에는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1024, 256, 64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노드가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완전히 연결된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(fc)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계층이 있으며 그 사이에는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ReLU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작업이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예측 레이아웃 유형에 따라 탐지되는 모서리가 결정되고 모서리는 모서리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맵에서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가장 가능성이 높은 위치로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현지화된다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 엔트로피 손실을 사용하여 레이아웃 경계 및 코너 예측 변수를 공동으로 훈련한다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항의 절차와 유사한 훈련을 용이하게 하기 위해 먼저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 예측 변수를 교육한 다음 유형 예측 변수 분기를 추가하고 모든 성분을 함께 교육한다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7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3.5 Extensions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BBA4AF-7674-47CE-B492-44666CB0C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18" y="1875139"/>
            <a:ext cx="3936893" cy="4251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C5AA61-9FC5-42A7-8C37-238721FF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080" y="349318"/>
            <a:ext cx="4052502" cy="2315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F4E2F4-F74D-47A1-AC58-12F92A6DE13F}"/>
              </a:ext>
            </a:extLst>
          </p:cNvPr>
          <p:cNvSpPr txBox="1"/>
          <p:nvPr/>
        </p:nvSpPr>
        <p:spPr>
          <a:xfrm>
            <a:off x="4526281" y="2724418"/>
            <a:ext cx="7171621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세트를 사용한 파노라마의 직육면체 레이아웃 추정에 대한 정량적 결과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방법을 비교하고 방법의 다양한 구성에 대한 절제 분석을 포함한다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굵은 숫자는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데이터에 대한 교육 시 최상의 성능을 나타낸다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22244-F6A7-421A-84C8-C9C01DE01913}"/>
              </a:ext>
            </a:extLst>
          </p:cNvPr>
          <p:cNvSpPr txBox="1"/>
          <p:nvPr/>
        </p:nvSpPr>
        <p:spPr>
          <a:xfrm>
            <a:off x="4526281" y="3983151"/>
            <a:ext cx="7278302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메서드의 평균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CPU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ntel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Xeon 3.5G Hz(6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Linux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머신의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Matlab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방법을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AF2B6-1D5D-466A-BCD6-8B5433C8684E}"/>
              </a:ext>
            </a:extLst>
          </p:cNvPr>
          <p:cNvSpPr txBox="1"/>
          <p:nvPr/>
        </p:nvSpPr>
        <p:spPr>
          <a:xfrm>
            <a:off x="4526282" y="5241884"/>
            <a:ext cx="7171620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당사의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레이블링된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세트에 대한 평가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연구를 위한 다양한 개념으로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접근 방식을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굵은 숫자는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 세트에서만 교육을 받을 때 최상의 성능을 나타낸다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74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426789" y="3584438"/>
            <a:ext cx="323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24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2400" b="1" dirty="0">
              <a:solidFill>
                <a:srgbClr val="FBC6A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FBC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DB6968-22F0-4018-8F9E-AC46315A8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1832B3-433F-41BA-AEAE-AD4B844D2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215B19-6F44-463B-8493-5866C0C8E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28C344-AEFC-457F-9B81-2234A18C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BC1EB1-3261-4763-A343-BE60A7741F7D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8DF5B9-E01E-4033-A77A-D6B2697ADED3}"/>
              </a:ext>
            </a:extLst>
          </p:cNvPr>
          <p:cNvGrpSpPr/>
          <p:nvPr/>
        </p:nvGrpSpPr>
        <p:grpSpPr>
          <a:xfrm>
            <a:off x="600074" y="1424084"/>
            <a:ext cx="3286321" cy="5004313"/>
            <a:chOff x="1133279" y="1201755"/>
            <a:chExt cx="3476625" cy="53736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ED4721-DDA2-48E3-9732-D1AA2489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279" y="1201755"/>
              <a:ext cx="3476625" cy="40957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2E55CC-3734-4B99-9910-A01B9F661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3279" y="5297505"/>
              <a:ext cx="3476625" cy="12778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4FA892-584B-475C-806B-7C6BBBA081EA}"/>
              </a:ext>
            </a:extLst>
          </p:cNvPr>
          <p:cNvSpPr txBox="1"/>
          <p:nvPr/>
        </p:nvSpPr>
        <p:spPr>
          <a:xfrm>
            <a:off x="3980598" y="1054752"/>
            <a:ext cx="7948920" cy="544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실험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Torch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구현하고 단일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NVIDIA Titan X GPU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테스트한다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최적화는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Matlab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R2015a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구현되며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CPU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모드의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Intel Xeon 3.5G Hz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Linux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시스템에서 수행된다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다음 작업에 대한 접근 방식의 효과를 입증한다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레이아웃을 예측한다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non-cuboid Manhattan layout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추정하며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원근 이미지에서 레이아웃을 추정한다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각 공개 데이터 세트의 훈련 분할에 대해서만 훈련하고 검증 세트의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파라미터를 조정한다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테스트 세트에 결과를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마지막 코너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 예측은 원본 파노라마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이미지와 왼쪽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오른쪽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플립된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이미지의 입력으로 결과에 대한 평균을 구한다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보충 자료에서 더 많은 결과를 찾아 주십시오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4.1.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파노라마의 입체 배치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다음 세 가지 표준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메트릭에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대한 접근 방식을 평가한다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레이아웃과 실측 자료 사이에서 계산되고 모든 이미지에서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평균화된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코너 오차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예측된 룸 코너와 지상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실측값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사이의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거리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대각선에 의해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정규화되고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모든 이미지에 걸쳐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평균화된다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레이아웃과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실측값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사이의 픽셀 단위 정확도인 픽셀 오차는 모든 이미지에서 평균이었다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다음 두 데이터 세트에 대해 동일한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파라미터를 사용하여 방법을 수행한다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FDEBCA-612C-4C0B-A4ED-B4F72A72EC59}"/>
              </a:ext>
            </a:extLst>
          </p:cNvPr>
          <p:cNvSpPr/>
          <p:nvPr/>
        </p:nvSpPr>
        <p:spPr>
          <a:xfrm>
            <a:off x="600074" y="2680437"/>
            <a:ext cx="3267045" cy="32898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3BC063-78D4-4CC5-82F2-EF61E708DCF8}"/>
              </a:ext>
            </a:extLst>
          </p:cNvPr>
          <p:cNvSpPr/>
          <p:nvPr/>
        </p:nvSpPr>
        <p:spPr>
          <a:xfrm>
            <a:off x="1516284" y="2511707"/>
            <a:ext cx="2350834" cy="17267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7F80C2-DA9B-47EF-ACB9-3137087AEBF0}"/>
              </a:ext>
            </a:extLst>
          </p:cNvPr>
          <p:cNvSpPr/>
          <p:nvPr/>
        </p:nvSpPr>
        <p:spPr>
          <a:xfrm>
            <a:off x="600074" y="3006806"/>
            <a:ext cx="1286599" cy="17267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97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AF4DC2C-FD48-48B2-96B3-B2925085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4" y="1337801"/>
            <a:ext cx="3476625" cy="5133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8E6647-E10B-4755-BF13-C7C9509BEAC2}"/>
              </a:ext>
            </a:extLst>
          </p:cNvPr>
          <p:cNvSpPr txBox="1"/>
          <p:nvPr/>
        </p:nvSpPr>
        <p:spPr>
          <a:xfrm>
            <a:off x="4084780" y="1114153"/>
            <a:ext cx="7807250" cy="5419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집합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에는 침실 및 거실과 같은 실내 환경의 주석이 달린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직육면체 레이아웃이 포함되어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기존 유효성 검사 세트가 없으므로 훈련 분할에 유사한 검사실이 나타나지 않도록 훈련 샘플에서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유효성 검사 이미지를 신중하게 분할했다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Zhang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등의 최첨단 입방체 레이아웃 추정과 비교하여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코너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+3D)"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 우리 방법의 정량적 비교를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[33], "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레이아웃 추정 요소로 객체 탐지를 통합한다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레이아웃을 직접 복구하고 세 가지 측정 기준 모두에서 최첨단 성능을 능가한다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정성적 비교를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특히 막힌 경계에 대한 더 나은 추정을 위해 레이아웃 경계에 대한 더 나은 현지화를 제시하며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나타난 것처럼 시간이 훨씬 빠르다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스탠포드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2D-3D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세트에는 사무실과 교실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복도와 같은 개방된 공간을 포함한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대규모 실내 환경에서 수집된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1413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등각형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파노라마가 포함되어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세트에는 적용할 수 있는 레이아웃 주석이 포함되어 있지 않기 때문에 조심스럽게 레이블이 지정된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도형 레이아웃으로 주석을 확장하여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571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룸 레이아웃 주석을 제공한다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양적으로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에서는 질적으로 평가한다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세트는 수직 시야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(FOV)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작고 벽과 바닥 경계에 더 많은 막힘이 있을 때 더 어렵지만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잘 복구한다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74ED82-F9F7-43F0-8CA3-C661C095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" y="3495555"/>
            <a:ext cx="7097605" cy="3171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DEB21AC-BE92-4486-83D6-0EB77F1C3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27" y="190569"/>
            <a:ext cx="6561821" cy="31718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30A81D-8307-462C-BF10-C8C101B02508}"/>
              </a:ext>
            </a:extLst>
          </p:cNvPr>
          <p:cNvSpPr txBox="1"/>
          <p:nvPr/>
        </p:nvSpPr>
        <p:spPr>
          <a:xfrm>
            <a:off x="313365" y="1305658"/>
            <a:ext cx="4895244" cy="191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직육면체 레이아웃 예측에 대한 정성적 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랜덤 샘플링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[33].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방법의 성능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짝수 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최첨단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홀수 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모두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이미지는 지정된 방법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실제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예측 레이아웃으로 구성된다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픽셀 레벨에서 매우 정확하지만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측정값이 정량적 결과에 나타나듯이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레이아웃은 작은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오류에도 민감할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7CD051-C001-4C23-9F58-A0A63629AE12}"/>
              </a:ext>
            </a:extLst>
          </p:cNvPr>
          <p:cNvSpPr txBox="1"/>
          <p:nvPr/>
        </p:nvSpPr>
        <p:spPr>
          <a:xfrm>
            <a:off x="7223953" y="4240878"/>
            <a:ext cx="4841699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Stanford 2D-3D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세트의 입방체 레이아웃 예측에 대한 정성적 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무작위 샘플링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데이터 세트는 수직 시야가 작고 폐색성이 높기 때문에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세트보다 더 어렵다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지상 실측 자료 레이아웃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비교하여 방법의 예측 레이아웃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26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F5B1BE-842C-4ACB-8057-700DB97D015E}"/>
              </a:ext>
            </a:extLst>
          </p:cNvPr>
          <p:cNvGrpSpPr/>
          <p:nvPr/>
        </p:nvGrpSpPr>
        <p:grpSpPr>
          <a:xfrm>
            <a:off x="319238" y="1424084"/>
            <a:ext cx="3575686" cy="5015443"/>
            <a:chOff x="3140360" y="581025"/>
            <a:chExt cx="4562476" cy="70290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EDBAAF-F544-4C5F-9353-629F61BF7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0361" y="581025"/>
              <a:ext cx="4562475" cy="7048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996FC0D-EB86-4D56-BBA5-31A51DAEA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0361" y="1285876"/>
              <a:ext cx="4562475" cy="317593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7E193F1-F3D3-44EB-B711-597774F3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0361" y="4461808"/>
              <a:ext cx="4562475" cy="20669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A894126-62A0-4254-AB22-44A0F542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0360" y="6528733"/>
              <a:ext cx="4562476" cy="108133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5F2216-6968-41D5-A6E3-6281A902893B}"/>
              </a:ext>
            </a:extLst>
          </p:cNvPr>
          <p:cNvSpPr txBox="1"/>
          <p:nvPr/>
        </p:nvSpPr>
        <p:spPr>
          <a:xfrm>
            <a:off x="4247197" y="240304"/>
            <a:ext cx="7818454" cy="6388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스터디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접근 방식의 다양한 구성에 따른 성능을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객실 모서리 예측만 포함하며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표시된다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귀퉁이와 경계의 공동예측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즉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)",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3) 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+3D)"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손실에 대한 전체 접근 방식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결합된 데이터 세트에 대해 훈련된 전체 접근 방식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정렬 단계 없이 전체 접근 방식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제약이 없는 완전한 접근 방식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최적화 단계 없는 완전한 접근 방식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 엔트로피 손실 대신 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예측을 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손실을 사용하는 전체 접근법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실험에 따르면 모든 구성을 통합하는 전체 접근 방식이 모든 </a:t>
            </a:r>
            <a:r>
              <a:rPr lang="en-US" altLang="ko-KR" sz="105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metricd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더 나은 성능을 발휘한다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 엔트로피 손실을 사용하는 것이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것보다 더 나은 성능을 가진 것으로 보인다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회귀기를 사용한 훈련은 영향이 적으며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이것이 우리가 원근법 이미지에 사용하지 않는 이유의 일부이다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접근 방식과의 비교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깊이 분포 지표를 바탕으로 양 교수 등과 비교한다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Yang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등이 수집한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88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실내 파노라마에서 전체 입방체 레이아웃 예측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+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최적화에 대해 훈련된 심층 네트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직접 실행한다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Yang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등을 능가한다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거리에서는 코사인 거리에서는 약간 더 나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접근 방식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Pano2CAD [30]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소스 코드를 사용할 수 있도록 하지 않았으며 레이아웃에 대한 평가도 없으므로 직접 비교가 어렵다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소모를 위해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Yang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분 미만이라고 보고한다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Pano2CAD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방 하나를 처리하는 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초가 걸립니다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전진 패스는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39ms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소요됩니다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Matlab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R2015a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CPU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루프의 경우 병렬 포함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입방체 제약 조건은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0.52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13.73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 및 레이아웃 최적화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30.5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초가 걸린다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675401-BA65-4456-9051-088330AE2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013" y="145133"/>
            <a:ext cx="3510987" cy="10080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87646-4CB3-4ACB-915F-A26B9E79062D}"/>
              </a:ext>
            </a:extLst>
          </p:cNvPr>
          <p:cNvSpPr txBox="1"/>
          <p:nvPr/>
        </p:nvSpPr>
        <p:spPr>
          <a:xfrm>
            <a:off x="8988707" y="1244663"/>
            <a:ext cx="3076943" cy="570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양 교수 등과 비교한 깊이 분포 오차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[31].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에는 다양한 구성의 평균 실행 시간이 표시된다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EFB725-E5DD-4050-AD10-36C593F34E76}"/>
              </a:ext>
            </a:extLst>
          </p:cNvPr>
          <p:cNvSpPr/>
          <p:nvPr/>
        </p:nvSpPr>
        <p:spPr>
          <a:xfrm>
            <a:off x="8681013" y="760874"/>
            <a:ext cx="3384637" cy="415417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06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0E33F-315E-413A-BBC5-4E0E6F98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4" y="1054752"/>
            <a:ext cx="6924481" cy="2707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C36D84-6F61-4FFE-A32B-A2E9D04F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6" y="3953847"/>
            <a:ext cx="3980629" cy="25406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626BB8-B08C-4BE7-B155-270F5CFFA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485" y="3602735"/>
            <a:ext cx="3980629" cy="16214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D26B92-ADF6-4CA9-898B-DC5C8910BA85}"/>
              </a:ext>
            </a:extLst>
          </p:cNvPr>
          <p:cNvSpPr txBox="1"/>
          <p:nvPr/>
        </p:nvSpPr>
        <p:spPr>
          <a:xfrm>
            <a:off x="7393793" y="1430324"/>
            <a:ext cx="4571807" cy="144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지도 및 최종 추정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실측 자료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비교하여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FA82F9-65AA-4FB2-A1B1-EF31C89C0C4F}"/>
              </a:ext>
            </a:extLst>
          </p:cNvPr>
          <p:cNvSpPr txBox="1"/>
          <p:nvPr/>
        </p:nvSpPr>
        <p:spPr>
          <a:xfrm>
            <a:off x="4223515" y="4224667"/>
            <a:ext cx="3573682" cy="144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비구체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 예측에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"L"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룸과 같은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비큐보이드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레이아웃에 대한 방법의 예측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라인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985A6-5BCB-4772-9356-4475A4967F28}"/>
              </a:ext>
            </a:extLst>
          </p:cNvPr>
          <p:cNvSpPr txBox="1"/>
          <p:nvPr/>
        </p:nvSpPr>
        <p:spPr>
          <a:xfrm>
            <a:off x="7968485" y="5427676"/>
            <a:ext cx="3809341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성능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[11].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상위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결과를 보여주며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픽셀 오류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(%)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3-iter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이어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위를 차지했다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586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4.2 Non-cuboid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F1215-EB39-4442-86EF-D0A661D13B50}"/>
              </a:ext>
            </a:extLst>
          </p:cNvPr>
          <p:cNvSpPr txBox="1"/>
          <p:nvPr/>
        </p:nvSpPr>
        <p:spPr>
          <a:xfrm>
            <a:off x="1133278" y="990486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4.3 Perspective images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D6D469-901B-4604-841F-9BC34562B4AC}"/>
              </a:ext>
            </a:extLst>
          </p:cNvPr>
          <p:cNvGrpSpPr/>
          <p:nvPr/>
        </p:nvGrpSpPr>
        <p:grpSpPr>
          <a:xfrm>
            <a:off x="509607" y="1520081"/>
            <a:ext cx="3925243" cy="5055319"/>
            <a:chOff x="1485900" y="1520081"/>
            <a:chExt cx="4610100" cy="58682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C8F64B-7964-4485-BC3D-7065E6ED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0" y="1520081"/>
              <a:ext cx="4610100" cy="42576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DA586C-30C6-48D7-9BB0-0E4FCD770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5765775"/>
              <a:ext cx="4610100" cy="162260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FA3A2B-497F-44E7-B568-2A4F06018188}"/>
                  </a:ext>
                </a:extLst>
              </p:cNvPr>
              <p:cNvSpPr txBox="1"/>
              <p:nvPr/>
            </p:nvSpPr>
            <p:spPr>
              <a:xfrm>
                <a:off x="4675392" y="1134295"/>
                <a:ext cx="7246531" cy="5441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4.2.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파노라마의 </a:t>
                </a:r>
                <a:r>
                  <a:rPr lang="ko-KR" altLang="en-US" sz="1200" b="1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비구체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배치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단일 파노라마에서 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큐보이드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맨해튼 레이아웃을 재구성하는 접근 방식의 정성적 결과를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기존 데이터 세트의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non-cuboid Manhattan layouts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수가 제한되어 있기 때문에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Ricoh Theta-S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360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카메라를 사용하여 여러 이미지를 캡처했다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접근 방식은 기존 방법에서 어려운 복잡한 모양의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룸 레이아웃을 예측할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4.3.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투시 이미지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[4, 16]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에서와 동일한 실험 환경을 사용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LSUN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추정 과제의 훈련 분할에서 룸 유형을 공동으로 예측하기 위해 수정된 접근 방식을 교육한다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검증 분할에 대해 교육하지 않는다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endParaRPr lang="en-US" altLang="ko-KR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Hedau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데이터 세트에 대한 최신 기술과 비교한 우리의 성능을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[11].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방법은 그 방법들 중에서 두 번째이다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방법은 동일한 하드웨어 구성에서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기본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52ms(19FPS)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168ms(6FPS)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보다 빠른 원근법 이미지를 처리하는 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39ms(25FPS)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소요된다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보충 자료에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LSUN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세트에 대한 결과를 보고한다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LSUN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유효성 검사 분할에 대한 정성적 결과를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실패 사례에는 룸 유형 예측 오류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행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오른쪽 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제한된 시야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행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왼쪽 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심한 폐색이 포함된다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FA3A2B-497F-44E7-B568-2A4F06018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392" y="1134295"/>
                <a:ext cx="7246531" cy="5441105"/>
              </a:xfrm>
              <a:prstGeom prst="rect">
                <a:avLst/>
              </a:prstGeom>
              <a:blipFill>
                <a:blip r:embed="rId5"/>
                <a:stretch>
                  <a:fillRect l="-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371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Conclusions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72A2E6-85C8-44B0-8A95-20C09675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" y="2040909"/>
            <a:ext cx="4145946" cy="3027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D148E1-FAA8-43DF-8B69-58F73FB5A376}"/>
              </a:ext>
            </a:extLst>
          </p:cNvPr>
          <p:cNvSpPr txBox="1"/>
          <p:nvPr/>
        </p:nvSpPr>
        <p:spPr>
          <a:xfrm>
            <a:off x="5069711" y="1321500"/>
            <a:ext cx="6771190" cy="421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결론</a:t>
            </a:r>
            <a:endParaRPr lang="en-US" altLang="ko-KR" sz="12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 또는 투시 이미지에서 룸 레이아웃을 예측하는 알고리즘인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제안한다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일반적으로 가정된 입방체 레이아웃 한계를 완화하며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non-cuboid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자형 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잘 작동한다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소실점과 맨해튼 제약 조건을 기반으로 사전 정렬이 정량적 결과를 어떻게 크게 개선하는지 입증한다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투시 이미지로 분해하는 것이 아니라 파노라마 영상에서 직접 작동하며 투시 영상 작업의 최신 기술 중 하나이다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향후 작업에는 임의의 룸 레이아웃을 처리하도록 확장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모양을 더 잘 추정하기 위한 객체 감지 통합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이미지에서 복구된 완전한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실내 모델 복구 등이 포함된다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E1F3B-76BE-4063-BF49-2E069104F452}"/>
              </a:ext>
            </a:extLst>
          </p:cNvPr>
          <p:cNvSpPr/>
          <p:nvPr/>
        </p:nvSpPr>
        <p:spPr>
          <a:xfrm>
            <a:off x="600074" y="2844318"/>
            <a:ext cx="4145946" cy="39659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E010EC-0955-47BB-96EB-C483668C3735}"/>
              </a:ext>
            </a:extLst>
          </p:cNvPr>
          <p:cNvSpPr/>
          <p:nvPr/>
        </p:nvSpPr>
        <p:spPr>
          <a:xfrm>
            <a:off x="600074" y="3240912"/>
            <a:ext cx="1020382" cy="18808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490731-815D-4575-B81D-AFEF9DE63430}"/>
              </a:ext>
            </a:extLst>
          </p:cNvPr>
          <p:cNvSpPr/>
          <p:nvPr/>
        </p:nvSpPr>
        <p:spPr>
          <a:xfrm>
            <a:off x="4363656" y="2581154"/>
            <a:ext cx="382364" cy="26316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28393-32D7-4B77-B2EF-FD759828D514}"/>
              </a:ext>
            </a:extLst>
          </p:cNvPr>
          <p:cNvSpPr/>
          <p:nvPr/>
        </p:nvSpPr>
        <p:spPr>
          <a:xfrm>
            <a:off x="600074" y="4463049"/>
            <a:ext cx="4145946" cy="60560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448DA3-04D3-4AC5-80D9-9BDE30D1BA26}"/>
              </a:ext>
            </a:extLst>
          </p:cNvPr>
          <p:cNvSpPr/>
          <p:nvPr/>
        </p:nvSpPr>
        <p:spPr>
          <a:xfrm>
            <a:off x="2569580" y="4263386"/>
            <a:ext cx="2176440" cy="20901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224830" y="3608456"/>
            <a:ext cx="375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24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E0FDCD-A508-41E3-83F4-B90E84F2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E762735-CBB2-4B9D-BDDD-55D5363C5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C3F543B-A239-4F1D-9175-959D04302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E8CB7F-E5AB-40B2-B126-D9F0EC4E5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A2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15974-5B1E-4525-AE7E-4CFCF9CEF5F5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2FBB6-9D99-4AB8-8CA3-20FC0D4CF8AE}"/>
              </a:ext>
            </a:extLst>
          </p:cNvPr>
          <p:cNvSpPr txBox="1"/>
          <p:nvPr/>
        </p:nvSpPr>
        <p:spPr>
          <a:xfrm>
            <a:off x="2397702" y="4264063"/>
            <a:ext cx="7535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Reconstructing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the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3D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from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Single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RGB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QUESTION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AND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ANSWER</a:t>
            </a:r>
            <a:endParaRPr lang="ko-KR" altLang="en-US" sz="24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108743" y="3823990"/>
            <a:ext cx="406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If you have questions, you have to get answers.</a:t>
            </a:r>
            <a:endParaRPr lang="ko-KR" altLang="en-US" sz="14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6A563-8D07-425E-A0ED-9B67EEE53051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ABC28-4C8F-47EE-9C0F-DFA6E5BD2A67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4D8395-2612-4072-AA75-1BF0F4D66FCC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63AEF1-11FD-4A71-AA3F-3B911B40D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D8532D-D7A9-4C74-A54B-108EFFCE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D22BB3-71A2-419A-81BC-C297F7C76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16E611-2645-447F-8FF1-4EE4105A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C93666-3B81-4857-B10F-44807B9BE725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7E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THANK YOU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64520-144A-4E9B-B3B7-6F5B8B14A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58FED2-99F3-4649-9EB7-03FDE5663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D1C306-02FE-4BAD-AA94-8472958A6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B41096-72D1-4555-A03B-1ED95C5F6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5B709A-9E53-43D0-802C-FADE8A4CC0C0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101314" y="634672"/>
            <a:ext cx="230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42B60-07A2-43DA-B3E3-DD35C383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864043"/>
            <a:ext cx="4209445" cy="360711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10A99BD-B5AF-4A85-92F0-FFB20F6A0C7D}"/>
              </a:ext>
            </a:extLst>
          </p:cNvPr>
          <p:cNvSpPr txBox="1"/>
          <p:nvPr/>
        </p:nvSpPr>
        <p:spPr>
          <a:xfrm>
            <a:off x="4937760" y="2022427"/>
            <a:ext cx="6736080" cy="310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파노라마와 투시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 및 보다 일반적인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걸쳐 일반화하는 단일 이미지에서 룸 레이아웃을 예측하는 알고리즘을 제안한다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방법은 최근 작업처럼 원근법 이미지로 분해하지 않고 파노라마 이미지에서 직접 작동한다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네트워크 아키텍처는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소실점을 기반으로 이미지를 정렬하고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다중 레이아웃 요소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크기 및 변환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결과 예측에 제한된 맨해튼 레이아웃을 맞추기 때문에 개선을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파노라마에 대한 다른 기존 작업과 속도와 정확성을 비교하고 투시 이미지에 대한 최고의 정확도를 달성하며 직육면체 모양과 보다 일반적인 맨해튼 레이아웃을 모두 처리할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DFE1B1-F538-4472-B336-CADF6B4D87BF}"/>
              </a:ext>
            </a:extLst>
          </p:cNvPr>
          <p:cNvSpPr/>
          <p:nvPr/>
        </p:nvSpPr>
        <p:spPr>
          <a:xfrm>
            <a:off x="401987" y="4643120"/>
            <a:ext cx="4209445" cy="828041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CFDA02-3D5A-4B43-99C9-69352A456FB7}"/>
              </a:ext>
            </a:extLst>
          </p:cNvPr>
          <p:cNvSpPr/>
          <p:nvPr/>
        </p:nvSpPr>
        <p:spPr>
          <a:xfrm>
            <a:off x="2672080" y="4399280"/>
            <a:ext cx="1939351" cy="24384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E0F5F7-6C4E-41E9-9667-78CA9E02835B}"/>
              </a:ext>
            </a:extLst>
          </p:cNvPr>
          <p:cNvSpPr/>
          <p:nvPr/>
        </p:nvSpPr>
        <p:spPr>
          <a:xfrm>
            <a:off x="401986" y="3562952"/>
            <a:ext cx="4209445" cy="82804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24FC59F-3F68-455E-BBAF-AFB57B93E47C}"/>
              </a:ext>
            </a:extLst>
          </p:cNvPr>
          <p:cNvSpPr/>
          <p:nvPr/>
        </p:nvSpPr>
        <p:spPr>
          <a:xfrm>
            <a:off x="406401" y="4388453"/>
            <a:ext cx="2265678" cy="24384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054E59E-8508-47E0-87B2-E05C2BB24D2A}"/>
              </a:ext>
            </a:extLst>
          </p:cNvPr>
          <p:cNvSpPr/>
          <p:nvPr/>
        </p:nvSpPr>
        <p:spPr>
          <a:xfrm>
            <a:off x="2672079" y="3381944"/>
            <a:ext cx="1939352" cy="180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CFFCED-FAEB-4541-A8F8-77340C29D2A6}"/>
              </a:ext>
            </a:extLst>
          </p:cNvPr>
          <p:cNvGrpSpPr/>
          <p:nvPr/>
        </p:nvGrpSpPr>
        <p:grpSpPr>
          <a:xfrm>
            <a:off x="789414" y="1054752"/>
            <a:ext cx="2897440" cy="5503286"/>
            <a:chOff x="2238134" y="-652145"/>
            <a:chExt cx="3782068" cy="713313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C7119C-4CCA-4568-8717-574E3CB27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134" y="-652145"/>
              <a:ext cx="3782068" cy="41400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9675A50-C441-493B-A0E6-D1225B67C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8134" y="3487896"/>
              <a:ext cx="3782068" cy="29930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B6ED144-BC26-4013-8872-2C6CFEE01C87}"/>
              </a:ext>
            </a:extLst>
          </p:cNvPr>
          <p:cNvSpPr txBox="1"/>
          <p:nvPr/>
        </p:nvSpPr>
        <p:spPr>
          <a:xfrm>
            <a:off x="3820161" y="926252"/>
            <a:ext cx="8133730" cy="539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로봇 공학 및 가상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증강 현실과 같은 응용 프로그램을 사용하여 한 이미지에서 방의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추정하는 것은 중요한 목표이다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레이아웃은 카메라 중심을 기준으로 벽의 위치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방향 및 높이를 지정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레이아웃은 투영된 모서리 위치 또는 경계 세트 또는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mesh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나타낼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기존 작업은 투시 이미지 또는 파노라마 이미지에서 직육면체 모양의 레이아웃을 예측하는 것과 같은 문제의 특별한 경우에 적용된다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원근법 또는 파노라마 이미지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실내 장면의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추정하는 심층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신경망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(CNN)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제시한다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파노라마의 속도와 정확도에서 비교되며 투시 이미지에서 가장 우수하다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50" dirty="0">
              <a:solidFill>
                <a:srgbClr val="000000"/>
              </a:solidFill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또한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"L"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 모양의 방과 같이 입방체가 아닌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으로 일반화된다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코드는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https://github.com/zouchuhang/LayoutNet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이용할 수 있다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접근 방식은 세 단계로 운영된다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.2).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첫째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시스템이 소실점을 분석하고 이미지를 바닥과 수평으로 정렬한다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(3.1).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이러한 정렬을 통해 벽면 경계가 수직선임을 보장하고 실험에 따라 오류를 상당히 줄일 수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둘째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인코더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구조와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스킵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연결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(3.2)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이미지에서 직접 코너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접합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경계 확률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모서리와 경계는 각각 방 배치를 완벽하게 표현해 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우리는 단일 네트워크에서 이들을 공동으로 예측하는 것이 더 나은 추정으로 이어진다는 것을 발견했다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매개변수는 예측된 모서리와 경계에 적합하도록 최적화된다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(3.4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 프로세스의 최종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손실은 네트워크를 통해 역전파하기는 어렵지만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 중에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매개 변수를 직접 회귀시키는 것이 효과적인 대체물로 작용하여 최종 결과의 정확도를 극대화하는 예측을 장려한다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CFFEAD-EC96-406D-BEF6-554D24F1F6FA}"/>
              </a:ext>
            </a:extLst>
          </p:cNvPr>
          <p:cNvSpPr/>
          <p:nvPr/>
        </p:nvSpPr>
        <p:spPr>
          <a:xfrm>
            <a:off x="788638" y="2651794"/>
            <a:ext cx="2897440" cy="85340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9712DD-9CB8-4731-A8E1-07D9F580F56F}"/>
              </a:ext>
            </a:extLst>
          </p:cNvPr>
          <p:cNvSpPr/>
          <p:nvPr/>
        </p:nvSpPr>
        <p:spPr>
          <a:xfrm>
            <a:off x="777440" y="3501098"/>
            <a:ext cx="2382320" cy="166662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EA4453-EEFF-4315-B6B7-E83BF77320E2}"/>
              </a:ext>
            </a:extLst>
          </p:cNvPr>
          <p:cNvSpPr/>
          <p:nvPr/>
        </p:nvSpPr>
        <p:spPr>
          <a:xfrm>
            <a:off x="777441" y="3947478"/>
            <a:ext cx="2897440" cy="1872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1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A80A29-9296-4D29-9C5D-8E9EEB5EF196}"/>
              </a:ext>
            </a:extLst>
          </p:cNvPr>
          <p:cNvGrpSpPr/>
          <p:nvPr/>
        </p:nvGrpSpPr>
        <p:grpSpPr>
          <a:xfrm>
            <a:off x="227840" y="3429000"/>
            <a:ext cx="3702593" cy="3153435"/>
            <a:chOff x="401987" y="1609725"/>
            <a:chExt cx="4562475" cy="44076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DC0CAE-BAC0-43A9-87B5-6D0681680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987" y="1609725"/>
              <a:ext cx="4562475" cy="8953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3E1597-3838-472B-981F-4B2E434F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987" y="2403475"/>
              <a:ext cx="4562475" cy="361393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043981A-3D51-4828-A37A-292854155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880" y="170937"/>
            <a:ext cx="7897490" cy="30498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763A78-C319-47A8-986B-A0EBC4204CEA}"/>
              </a:ext>
            </a:extLst>
          </p:cNvPr>
          <p:cNvSpPr txBox="1"/>
          <p:nvPr/>
        </p:nvSpPr>
        <p:spPr>
          <a:xfrm>
            <a:off x="4257040" y="3637183"/>
            <a:ext cx="7532973" cy="272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기여도는 다음과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있는 투시 및 파노라마 이미지에 적합한 알고리즘보다 일반적인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이미지를 레이아웃 알고리즘으로 제안한다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우리의 시스템은 파노라마 이미지의 속도와 정확성을 잘 비교하며 투시 이미지에서 두 번째로 우수할 뿐만 아니라 가장 빠르다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사전 계산된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소멸점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제약 조건 및 사후 처리 최적화를 사용함으로써 얻는 이득을 입증하며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심층 네트워크 접근법이 여전히 명백한 기하학적 단서 및 제약 조건으로부터 이익을 얻고 있음을 나타낸다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매개 변수를 직접 회귀시키는 목표를 추가하면 최종 예측 레이아웃에 대해 해결하는 데 사용되는 경계와 모서리를 더 잘 예측할 수 있다는 것을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 Stanford 2D-3D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주석을 확장하여 향후 작업에 사용할 수 있는 룸 레이아웃 주석을 제공한다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3E149E-720C-43DF-AFE4-137FE22D4C09}"/>
              </a:ext>
            </a:extLst>
          </p:cNvPr>
          <p:cNvSpPr txBox="1"/>
          <p:nvPr/>
        </p:nvSpPr>
        <p:spPr>
          <a:xfrm>
            <a:off x="162349" y="1142010"/>
            <a:ext cx="4074372" cy="2003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인코더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전략을 따른다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입력은 단일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맨하탄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line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결합이다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레이아웃 경계와 모서리 위치를 공동으로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파라미터 손실은 정확도를 최대화하는 예측을 장려한다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 예측은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제한 레이아웃 재구성이다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EDFD5-05B7-4E25-A397-74BB08BE4497}"/>
              </a:ext>
            </a:extLst>
          </p:cNvPr>
          <p:cNvSpPr/>
          <p:nvPr/>
        </p:nvSpPr>
        <p:spPr>
          <a:xfrm>
            <a:off x="4257040" y="2815964"/>
            <a:ext cx="7887330" cy="16096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7359AD-1090-44C5-8AF1-8A26E8E54F85}"/>
              </a:ext>
            </a:extLst>
          </p:cNvPr>
          <p:cNvSpPr/>
          <p:nvPr/>
        </p:nvSpPr>
        <p:spPr>
          <a:xfrm>
            <a:off x="4257040" y="2973935"/>
            <a:ext cx="2123440" cy="16096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9B2862-324B-4541-9104-C959D9DFF930}"/>
              </a:ext>
            </a:extLst>
          </p:cNvPr>
          <p:cNvSpPr/>
          <p:nvPr/>
        </p:nvSpPr>
        <p:spPr>
          <a:xfrm>
            <a:off x="8479757" y="2611120"/>
            <a:ext cx="3664613" cy="20484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6CDABD-812D-48BA-BEE1-2D8F23C657D7}"/>
              </a:ext>
            </a:extLst>
          </p:cNvPr>
          <p:cNvSpPr/>
          <p:nvPr/>
        </p:nvSpPr>
        <p:spPr>
          <a:xfrm>
            <a:off x="487680" y="3646368"/>
            <a:ext cx="3442754" cy="1008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932AFC-6840-47D9-9DC3-F54508E00FFB}"/>
              </a:ext>
            </a:extLst>
          </p:cNvPr>
          <p:cNvSpPr/>
          <p:nvPr/>
        </p:nvSpPr>
        <p:spPr>
          <a:xfrm>
            <a:off x="487680" y="5520328"/>
            <a:ext cx="3442754" cy="486000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DE61A6-AADC-4BBC-8EBE-01E70FF875C5}"/>
              </a:ext>
            </a:extLst>
          </p:cNvPr>
          <p:cNvSpPr/>
          <p:nvPr/>
        </p:nvSpPr>
        <p:spPr>
          <a:xfrm>
            <a:off x="1310639" y="5354320"/>
            <a:ext cx="2619793" cy="166009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6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64079" y="3686218"/>
            <a:ext cx="28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2400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D5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930998-EA3F-4491-8F06-3B226BCC2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4BB584-A0C9-41C8-852F-A0097EE24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89004-768F-4C69-B0A8-06D29711D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8288E8-49C5-42D5-BA14-D7215B705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1C3EE4-C70B-4DD3-A1F0-824BC8A606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85E2E3E-385D-4F7C-8437-90891F53D9C8}"/>
              </a:ext>
            </a:extLst>
          </p:cNvPr>
          <p:cNvGrpSpPr/>
          <p:nvPr/>
        </p:nvGrpSpPr>
        <p:grpSpPr>
          <a:xfrm>
            <a:off x="788442" y="784389"/>
            <a:ext cx="3042481" cy="5825058"/>
            <a:chOff x="1167765" y="-264160"/>
            <a:chExt cx="4321712" cy="854604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3B20172-377D-4239-B6B5-D3CD74AC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765" y="-264160"/>
              <a:ext cx="4321712" cy="445008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8C6DB83-74D8-42DF-A4EF-AEE3FCC20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7765" y="4160520"/>
              <a:ext cx="4321712" cy="412136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870B3C4-5869-451E-8278-CF55F66400D1}"/>
              </a:ext>
            </a:extLst>
          </p:cNvPr>
          <p:cNvSpPr txBox="1"/>
          <p:nvPr/>
        </p:nvSpPr>
        <p:spPr>
          <a:xfrm>
            <a:off x="3993974" y="464631"/>
            <a:ext cx="8071677" cy="6297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싱글 뷰 룸 레이아웃 추정은 지난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년 동안 활발한 연구 주제였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[7] “Manhattan World"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가정 하에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모델을 만들기 위해 수평 카메라가 촬영한 투시 이미지에 바닥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경계를 맞춘다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[3].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맨하탄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세계의 가정은 모든 벽이 바닥과 직각으로 되어 있다는 것이다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특별한 경우는 네 개의 벽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천장 및 바닥이 방을 둘러싸는 직육면체 모델이다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[18]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방향 지도를 작성하고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검출된 선분을 기반으로 레이아웃 가설을 생성하고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 중에서 가장 적합한 레이아웃을 선택한다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[11]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개를 풀고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소실점과 일치하는 레이아웃을 샘플링하고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가장자리와 기하학적 맥락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[13]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일관성을 기반으로 최적의 레이아웃을 선택하여 입체 레이아웃을 복구한다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후속 작업도 비슷한 접근방식을 따르고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[27, 28, 23]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개선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점수를 매기기 위한 기능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[28, 23]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객체 가설의 통합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[12, 17, 5, 6, 34]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기타 맥락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최근의 방법은 픽셀을 레이아웃 표면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천장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[4, 14],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[22],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조합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[25]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분류하기 위해 심층 네트워크 기능을 훈련시킨다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이러한 작업은 거의 모두 원근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직육면체 모양의 레이아웃을 생성하는 것을 목표로 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 대해서도 몇 가지 작업을 수행한다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[33] 360°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영상에서 룸 레이아웃을 추정하기 위한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세트와 방법을 제안한다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나중에 더 자세히 설명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[31]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가장자리 단서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컨텍스트 및 기타 사전 정보를 기반으로 파노라마에서 레이아웃을 복구한다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[30]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표면 방향 추정치 및 객체 가설을 기반으로 레이아웃을 추정한다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작업은 다중 이미지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[2])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[29, 32, 10, 19])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실내 레이아웃을 복구한다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여기서 추정치는 센서 또는 다중 뷰 제약 조건에서 얻은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점에 크게 의존한다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렌트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3D[20]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알려진 평면도를 이용한다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단일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등각 파노라마에서 직접 레이아웃을 추정하여 재구성을 단순화한다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최종 출력물은 카메라와의 각 벽의 거리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높이 및 레이아웃 회전으로 매개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변수화된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희박하고 콤팩트한 평면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47A1B5A-5C6F-43E6-9562-810917F7FDCE}"/>
              </a:ext>
            </a:extLst>
          </p:cNvPr>
          <p:cNvSpPr/>
          <p:nvPr/>
        </p:nvSpPr>
        <p:spPr>
          <a:xfrm>
            <a:off x="788441" y="1329022"/>
            <a:ext cx="3042481" cy="72085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0A77FF-65A6-4326-B675-6CB155499489}"/>
              </a:ext>
            </a:extLst>
          </p:cNvPr>
          <p:cNvSpPr/>
          <p:nvPr/>
        </p:nvSpPr>
        <p:spPr>
          <a:xfrm>
            <a:off x="788441" y="2049880"/>
            <a:ext cx="2684333" cy="14400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60299FC-909F-4FCE-81D7-DDC4602122BD}"/>
              </a:ext>
            </a:extLst>
          </p:cNvPr>
          <p:cNvSpPr/>
          <p:nvPr/>
        </p:nvSpPr>
        <p:spPr>
          <a:xfrm>
            <a:off x="3472774" y="1196566"/>
            <a:ext cx="358148" cy="13245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0CE334-16C6-42E0-ABF7-2D7E4A20A720}"/>
              </a:ext>
            </a:extLst>
          </p:cNvPr>
          <p:cNvSpPr/>
          <p:nvPr/>
        </p:nvSpPr>
        <p:spPr>
          <a:xfrm>
            <a:off x="788440" y="2198651"/>
            <a:ext cx="3042481" cy="88078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2BE2E5-DE91-42F4-99DC-AB826BA0917F}"/>
              </a:ext>
            </a:extLst>
          </p:cNvPr>
          <p:cNvSpPr/>
          <p:nvPr/>
        </p:nvSpPr>
        <p:spPr>
          <a:xfrm>
            <a:off x="788440" y="3085628"/>
            <a:ext cx="738803" cy="142578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BB023-3899-4810-A76B-EB65C76FF671}"/>
              </a:ext>
            </a:extLst>
          </p:cNvPr>
          <p:cNvSpPr/>
          <p:nvPr/>
        </p:nvSpPr>
        <p:spPr>
          <a:xfrm>
            <a:off x="3472774" y="2060319"/>
            <a:ext cx="358147" cy="141864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69591B-D8E5-4022-9778-12D246DEB8D5}"/>
              </a:ext>
            </a:extLst>
          </p:cNvPr>
          <p:cNvSpPr/>
          <p:nvPr/>
        </p:nvSpPr>
        <p:spPr>
          <a:xfrm>
            <a:off x="788439" y="4403122"/>
            <a:ext cx="3042481" cy="908179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8EA98EE-B7C2-48FE-A132-EF3D7A617603}"/>
              </a:ext>
            </a:extLst>
          </p:cNvPr>
          <p:cNvSpPr/>
          <p:nvPr/>
        </p:nvSpPr>
        <p:spPr>
          <a:xfrm>
            <a:off x="788435" y="5311302"/>
            <a:ext cx="515071" cy="142578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C99E6D2-4AEE-476D-8B3A-403AAED19FB4}"/>
              </a:ext>
            </a:extLst>
          </p:cNvPr>
          <p:cNvSpPr/>
          <p:nvPr/>
        </p:nvSpPr>
        <p:spPr>
          <a:xfrm>
            <a:off x="2869660" y="4271797"/>
            <a:ext cx="961260" cy="131324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94F42D-3C3C-454B-BA04-E08AE6C02110}"/>
              </a:ext>
            </a:extLst>
          </p:cNvPr>
          <p:cNvSpPr/>
          <p:nvPr/>
        </p:nvSpPr>
        <p:spPr>
          <a:xfrm>
            <a:off x="788439" y="6021206"/>
            <a:ext cx="3042481" cy="588241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1CBCED-0F26-4B93-B9F3-54B481121D2D}"/>
              </a:ext>
            </a:extLst>
          </p:cNvPr>
          <p:cNvSpPr/>
          <p:nvPr/>
        </p:nvSpPr>
        <p:spPr>
          <a:xfrm>
            <a:off x="2373549" y="5869191"/>
            <a:ext cx="1457371" cy="153237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E14CBA4-A84D-451F-990D-839D00E56500}"/>
              </a:ext>
            </a:extLst>
          </p:cNvPr>
          <p:cNvGrpSpPr/>
          <p:nvPr/>
        </p:nvGrpSpPr>
        <p:grpSpPr>
          <a:xfrm>
            <a:off x="941722" y="890449"/>
            <a:ext cx="3630528" cy="5684951"/>
            <a:chOff x="3395913" y="-405315"/>
            <a:chExt cx="5753101" cy="88644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B71C16-D418-4AFF-9F58-1EA1B013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913" y="-405315"/>
              <a:ext cx="5753100" cy="51339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CA22886-809F-4538-87A9-56A5EF146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914" y="4728660"/>
              <a:ext cx="5753100" cy="373045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289B4B8-62C1-4C17-82B8-0316DBAC1E26}"/>
              </a:ext>
            </a:extLst>
          </p:cNvPr>
          <p:cNvSpPr txBox="1"/>
          <p:nvPr/>
        </p:nvSpPr>
        <p:spPr>
          <a:xfrm>
            <a:off x="4704081" y="890449"/>
            <a:ext cx="7142480" cy="5638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당사의 작업은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접근 방식에서 가장 유사하다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원근법 이미지를 위해 설계된 프레임워크를 파노라마로 확장하고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추정하며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가설을 생성하고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방향 지도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컨텍스트 및 객체 가설에 따라 점수를 매기는 가설을 생성한다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이러한 형상을 계산하기 위해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먼저 파노라마 이미지를 여러 개의 겹치는 원근 이미지로 투영한 다음 형상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다시 파노라마 이미지로 결합한다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보다 직접적이다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이러한 점에서 우리는 심층 네트워크를 사용하여 투시 이미지의 레이아웃 모서리와 가시적인 모서리를 나타내는 레이블을 직접 예측하는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여러 면에서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다르다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우리의 방법은 파노라마 영상에 적용된다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우리의 방법은 정렬 단계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아무 것도 수행하지 않음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및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모수에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대한 다중 작업 예측에서도 다르다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최종 추론은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만드는 데 제약이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위치 예측을 세분화하지만 이러한 예측은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배치와 일치하지 않을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실험은 이러한 모든 차이가 결과를 개선한다는 것을 보여준다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일반적으로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원근법과 파노라마 이미지 모두에 적용되는 첫 번째 방법을 제안한다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우리의 방법이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큐보이드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맨해튼 레이아웃이 아닌 곳까지 쉽게 확장된다는 것을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따라서 우리의 방법은 단일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실내 레이아웃 추정을 위한 현재까지 가장 일반적이고 효과적인 접근법이다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C10FA4-9500-49F3-8E6C-7BE5A99256DC}"/>
              </a:ext>
            </a:extLst>
          </p:cNvPr>
          <p:cNvSpPr/>
          <p:nvPr/>
        </p:nvSpPr>
        <p:spPr>
          <a:xfrm>
            <a:off x="941721" y="2558375"/>
            <a:ext cx="3630527" cy="1097222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26DA61-69B3-484E-8FA4-4D1AB3E7E536}"/>
              </a:ext>
            </a:extLst>
          </p:cNvPr>
          <p:cNvSpPr/>
          <p:nvPr/>
        </p:nvSpPr>
        <p:spPr>
          <a:xfrm>
            <a:off x="941722" y="3655597"/>
            <a:ext cx="2266700" cy="13819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05E97-424B-4A28-92C2-AB3C23AEF530}"/>
              </a:ext>
            </a:extLst>
          </p:cNvPr>
          <p:cNvSpPr/>
          <p:nvPr/>
        </p:nvSpPr>
        <p:spPr>
          <a:xfrm>
            <a:off x="941721" y="5478178"/>
            <a:ext cx="3630527" cy="109722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9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5491</Words>
  <Application>Microsoft Office PowerPoint</Application>
  <PresentationFormat>와이드스크린</PresentationFormat>
  <Paragraphs>139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KoPub돋움체 Bold</vt:lpstr>
      <vt:lpstr>리디바탕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65</cp:revision>
  <dcterms:created xsi:type="dcterms:W3CDTF">2018-05-11T05:28:48Z</dcterms:created>
  <dcterms:modified xsi:type="dcterms:W3CDTF">2021-09-29T16:19:01Z</dcterms:modified>
</cp:coreProperties>
</file>